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6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54FC0-AD76-421D-93A0-1DC49DEF9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6544B0-848C-459E-A442-BB4E2936F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098DEF-5C0F-44AC-8097-D00E3984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90AA61-7E32-492B-A751-FA43BF82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3AB75D-3E0A-4FCC-AA5F-A2ABC2D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7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A7D4D4-71C4-4FE2-BD37-418B1DBD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9046E8F-4D8F-40B3-AB03-13D9FE631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637712-EBB7-4A9A-A084-B730837E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E810A6-43E6-4027-A96B-30B0A0E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935D2F-0C17-4043-9021-E20A979D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7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3BB333D-70BA-46E2-AFB5-E9FFA84A0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A68726-CF6A-4A7F-8BAC-A42222BD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38A37F-5B1A-4A01-9DC1-CD892800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12D0DC-A3D5-447D-950F-CAD5613C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28A3B8-1357-4D34-B678-A2E4486C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2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53564-408F-4607-9483-25A951FD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4F4823-F26C-48BA-9B2B-6B0ED664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87F7A7-26E0-403C-9AB2-BAA5ED6C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F21662-965D-48FE-9EE8-B5BC912B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2EF041-D1FC-4E42-B10E-B40D03B7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20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A59D9-F70C-49DE-AD3F-3A770391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B6D8EB-9E2F-4AC5-8C82-981F0F5A5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9C1932-D3C3-44B1-BF31-73982CF0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1A82E1-01C0-4199-A5B3-8D550B9E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140771-61B1-4D90-A4B1-46126E78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3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EF15D-F950-4C92-8593-B3473C02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97889E-2C8F-45A3-9EEA-F8B477807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1CA69E-3797-40F1-B15E-A3D3EB271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411DAE-03CF-4BDF-9228-A66E1145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797950-62C2-40D2-88DC-19F6B647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5272C2-4F55-4318-B3F1-D9F6BBB2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63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8D9ABB-4D02-457C-AF69-7BAC3EEB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2BF3B8-08BD-42EC-99B8-3BA01A47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E7B8EA-B68A-4380-8A47-5B6F9A12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576360C-16E1-48E7-887B-BC3F86171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DD5803B-FD5A-4DF6-8B2E-34F92E305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5C1E6B2-7340-4753-B458-0A75B6D7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58ACDD0-9BAA-4B09-92F3-FF048E5B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A6A3863-122C-477D-B227-13BC83DE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1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B419F-F682-44A4-8331-E4F26C69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27415A2-2B16-4768-AABA-5601656F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F15678-4DF4-4B8C-BAD0-6173335F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5FE3A0C-847D-463C-A0CF-A3D32510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5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6C3B41F-A396-4906-AA1F-7F4460B6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52C1C33-8183-44A1-AE00-A3A296AF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1386DFF-3FF0-46EB-A706-ADF3A91A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79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091B2-D2CD-4229-A047-19163086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26F23A-D63A-4107-92B3-44D99C7E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518B428-5068-4862-8017-968825DD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CE174D-78F8-48E1-93DA-A42A08F8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AADEABB-BCBF-4C9B-ADBA-C9973191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B39AD7-84F2-435B-BD2A-12AA4E24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10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679A22-ACFB-41AE-98A3-33B3FBF6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9A38702-DB56-4A42-AF1A-384AE85C9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B4A2AE-A042-42E4-BAD8-0BEA0ADEE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48425AC-9967-496A-9DAC-33B83319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7799548-B14D-4D7E-B06E-6156694E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68EA4D8-9E6D-43A9-B4A1-75B98308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1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02051A2-BB09-4212-B430-19FEB8F5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54D1A-0F0F-4C80-846E-ED5714BB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62B2BC-4969-440B-A78F-4256FA9CF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142D-AB46-4FC1-A6FE-41863395DACE}" type="datetimeFigureOut">
              <a:rPr lang="hr-HR" smtClean="0"/>
              <a:t>16.12.2018.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E0B089-4429-447D-9110-77656FA8A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1ECD16-6A7E-40C4-9E08-923DF3A5A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FBA7-8A95-47AD-9806-21805EF08A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C7656C-9343-43E5-8299-8F4809570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0416"/>
            <a:ext cx="9144000" cy="1305017"/>
          </a:xfrm>
        </p:spPr>
        <p:txBody>
          <a:bodyPr>
            <a:normAutofit/>
          </a:bodyPr>
          <a:lstStyle/>
          <a:p>
            <a:r>
              <a:rPr lang="en-US" dirty="0" err="1"/>
              <a:t>Projekt</a:t>
            </a:r>
            <a:r>
              <a:rPr lang="hr-HR" dirty="0"/>
              <a:t> Šafran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4F6054-0866-4FA2-8856-048D34AE7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083519">
            <a:off x="2427715" y="4474571"/>
            <a:ext cx="1615890" cy="347036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2052" name="Picture 4" descr="Slikovni rezultat za Å¡afran">
            <a:extLst>
              <a:ext uri="{FF2B5EF4-FFF2-40B4-BE49-F238E27FC236}">
                <a16:creationId xmlns:a16="http://schemas.microsoft.com/office/drawing/2014/main" id="{17FB0BB0-27D7-4303-AC08-264135B4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343" y="1855433"/>
            <a:ext cx="5865181" cy="32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93E7994-5F6F-49FB-9C53-1C6204A1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2553">
            <a:off x="933859" y="3640365"/>
            <a:ext cx="3999814" cy="246750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704345F-3E2C-419D-90DE-48534C4E2899}"/>
              </a:ext>
            </a:extLst>
          </p:cNvPr>
          <p:cNvSpPr txBox="1"/>
          <p:nvPr/>
        </p:nvSpPr>
        <p:spPr>
          <a:xfrm>
            <a:off x="8653670" y="5777948"/>
            <a:ext cx="311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Mislav Medved,7.b</a:t>
            </a:r>
          </a:p>
          <a:p>
            <a:r>
              <a:rPr lang="hr-HR" dirty="0"/>
              <a:t>Elizabeta Klaić, učiteljica</a:t>
            </a:r>
          </a:p>
        </p:txBody>
      </p:sp>
    </p:spTree>
    <p:extLst>
      <p:ext uri="{BB962C8B-B14F-4D97-AF65-F5344CB8AC3E}">
        <p14:creationId xmlns:p14="http://schemas.microsoft.com/office/powerpoint/2010/main" val="192888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AA283-05F5-4F2D-BC88-D41EE0CF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472" y="-150920"/>
            <a:ext cx="8122328" cy="1305018"/>
          </a:xfrm>
        </p:spPr>
        <p:txBody>
          <a:bodyPr/>
          <a:lstStyle/>
          <a:p>
            <a:r>
              <a:rPr lang="hr-HR" dirty="0"/>
              <a:t>Nešto o projektu Šafran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B53176-9EC9-4317-8B92-A95A6682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4208016"/>
          </a:xfrm>
        </p:spPr>
        <p:txBody>
          <a:bodyPr>
            <a:normAutofit fontScale="92500" lnSpcReduction="20000"/>
          </a:bodyPr>
          <a:lstStyle/>
          <a:p>
            <a:r>
              <a:rPr lang="hr-HR" sz="3600" b="1" dirty="0">
                <a:solidFill>
                  <a:srgbClr val="000000"/>
                </a:solidFill>
                <a:latin typeface="+mj-lt"/>
              </a:rPr>
              <a:t>Dan sjećanja na Holokaust (predstavlja sustavno ubijanje šest milijuna Židova te stotina tisuća drugih žrtava od strane nacista i njihovih suradnika) obilježava se 27.1. svake godine na dan </a:t>
            </a:r>
            <a:r>
              <a:rPr lang="hr-HR" sz="3500" b="1" dirty="0">
                <a:solidFill>
                  <a:srgbClr val="000000"/>
                </a:solidFill>
                <a:latin typeface="+mj-lt"/>
              </a:rPr>
              <a:t>kad</a:t>
            </a:r>
            <a:r>
              <a:rPr lang="hr-HR" sz="3600" b="1" dirty="0">
                <a:solidFill>
                  <a:srgbClr val="000000"/>
                </a:solidFill>
                <a:latin typeface="+mj-lt"/>
              </a:rPr>
              <a:t> je 1945. godine sovjetska Crvena armija oslobodila područje nacističkog logora </a:t>
            </a:r>
            <a:r>
              <a:rPr lang="hr-HR" sz="3600" b="1" dirty="0" err="1">
                <a:solidFill>
                  <a:srgbClr val="000000"/>
                </a:solidFill>
                <a:latin typeface="+mj-lt"/>
              </a:rPr>
              <a:t>Aouschwitz-Birkenau</a:t>
            </a:r>
            <a:r>
              <a:rPr lang="hr-HR" sz="40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hr-HR" sz="4000" b="1" dirty="0">
                <a:solidFill>
                  <a:srgbClr val="222222"/>
                </a:solidFill>
                <a:latin typeface="+mj-lt"/>
              </a:rPr>
              <a:t> </a:t>
            </a:r>
          </a:p>
          <a:p>
            <a:r>
              <a:rPr lang="hr-HR" b="1" dirty="0">
                <a:solidFill>
                  <a:srgbClr val="222222"/>
                </a:solidFill>
                <a:latin typeface="+mj-lt"/>
              </a:rPr>
              <a:t>Projekt Šafran (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The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 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Crocus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 Project) zamišljen je kao cjelogodišnja aktivnost u koju se uključuju škole iz cijelog svijeta. Nastao je na poticaj Europske unije, pod programom „Europe for 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citizens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“ u suradnji s Irskim Ministarstvom integracija i 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Holocaust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 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Education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 Trust </a:t>
            </a:r>
            <a:r>
              <a:rPr lang="hr-HR" b="1" dirty="0" err="1">
                <a:solidFill>
                  <a:srgbClr val="222222"/>
                </a:solidFill>
                <a:latin typeface="+mj-lt"/>
              </a:rPr>
              <a:t>Irland</a:t>
            </a:r>
            <a:r>
              <a:rPr lang="hr-HR" b="1" dirty="0">
                <a:solidFill>
                  <a:srgbClr val="222222"/>
                </a:solidFill>
                <a:latin typeface="+mj-lt"/>
              </a:rPr>
              <a:t> s kojima surađuje i Spomen područje Jasenovac koje je školi poslalo lukovice šafrana</a:t>
            </a:r>
            <a:r>
              <a:rPr lang="hr-HR" dirty="0">
                <a:solidFill>
                  <a:srgbClr val="222222"/>
                </a:solidFill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AD803B-470B-46E4-9574-6F39BA2D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86" y="4240696"/>
            <a:ext cx="2304635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B99AFF3-5C31-4C20-B623-0151746BF92E}"/>
              </a:ext>
            </a:extLst>
          </p:cNvPr>
          <p:cNvSpPr/>
          <p:nvPr/>
        </p:nvSpPr>
        <p:spPr>
          <a:xfrm rot="164697">
            <a:off x="162757" y="49435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Žute šafrane sadimo u znak sjećanja na milijun i pol židovske djece, te tisuće druge djece koja su umrla u Holokaustu.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FD21E57-E048-46F5-A085-C9F9F4741F97}"/>
              </a:ext>
            </a:extLst>
          </p:cNvPr>
          <p:cNvSpPr/>
          <p:nvPr/>
        </p:nvSpPr>
        <p:spPr>
          <a:xfrm rot="21182472">
            <a:off x="553377" y="746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/>
              <a:t>Promatranje cvijeća kako raste, potiče kontinuirano učenje o važnosti tolerancije i poštovanja, te upoznavanje pojma Holokaust.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E0C766B-1ACA-4EB8-830D-E5B4C7832314}"/>
              </a:ext>
            </a:extLst>
          </p:cNvPr>
          <p:cNvSpPr/>
          <p:nvPr/>
        </p:nvSpPr>
        <p:spPr>
          <a:xfrm rot="616461">
            <a:off x="6291035" y="4235171"/>
            <a:ext cx="395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Nastao na poticaj Europske unije, pod programom „Europe for </a:t>
            </a:r>
            <a:r>
              <a:rPr lang="hr-HR" b="1" dirty="0" err="1"/>
              <a:t>citizens</a:t>
            </a:r>
            <a:r>
              <a:rPr lang="hr-HR" b="1" dirty="0"/>
              <a:t>“.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4563748-A3D3-4440-BFC9-D7BC40E7504B}"/>
              </a:ext>
            </a:extLst>
          </p:cNvPr>
          <p:cNvSpPr/>
          <p:nvPr/>
        </p:nvSpPr>
        <p:spPr>
          <a:xfrm rot="21221386">
            <a:off x="6272725" y="5381405"/>
            <a:ext cx="473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Žuti cvjetovi podsjećaju na žute zvijezde koje su Židovi morali nositi pod nacističkom vlašću. Cvijeće nas podsjeća da na svijetu još ima ljepote i nade u budućnost.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6C3CF73-A8CE-4AE4-9462-F0468B87C3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0293" y="614823"/>
            <a:ext cx="3311370" cy="3036071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0BBE6B5-238A-445B-ACA6-EB5C523BC64B}"/>
              </a:ext>
            </a:extLst>
          </p:cNvPr>
          <p:cNvSpPr/>
          <p:nvPr/>
        </p:nvSpPr>
        <p:spPr>
          <a:xfrm>
            <a:off x="1473693" y="2270442"/>
            <a:ext cx="4622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Davidova zvijezda židovski je simbol. U svim zemljama gdje su nacisti bili na vlasti prisiljavali su Židove da nose zvijezde na odjeći.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603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4069D40-26B1-4E2A-ADAF-1ECDC7031162}"/>
              </a:ext>
            </a:extLst>
          </p:cNvPr>
          <p:cNvSpPr/>
          <p:nvPr/>
        </p:nvSpPr>
        <p:spPr>
          <a:xfrm>
            <a:off x="569843" y="900459"/>
            <a:ext cx="6904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222222"/>
                </a:solidFill>
                <a:latin typeface="+mj-lt"/>
              </a:rPr>
              <a:t>Naša škola već nekoliko godina sudjeluje u Projektu. Projekt se realizira kroz sadnju lukovica šafrana (učenici osmih razreda), izradu plakata, izložbe i predavanja na nastavi povijesti. U planu je i uključivanje u internetski forum Online </a:t>
            </a:r>
            <a:r>
              <a:rPr lang="hr-HR" sz="2800" b="1" dirty="0" err="1">
                <a:solidFill>
                  <a:srgbClr val="222222"/>
                </a:solidFill>
                <a:latin typeface="+mj-lt"/>
              </a:rPr>
              <a:t>Crocus</a:t>
            </a:r>
            <a:r>
              <a:rPr lang="hr-HR" sz="2800" b="1" dirty="0">
                <a:solidFill>
                  <a:srgbClr val="222222"/>
                </a:solidFill>
                <a:latin typeface="+mj-lt"/>
              </a:rPr>
              <a:t> Club. Na forumu sudionici projekta diljem svijeta razmjenjuju svoja iskustava u vezi s projektom. 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C73E057E-A049-4503-8006-7670A78B45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4354">
            <a:off x="7115161" y="2746768"/>
            <a:ext cx="4964615" cy="41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05EEA72-C41C-45A2-93BE-93A487409F3F}"/>
              </a:ext>
            </a:extLst>
          </p:cNvPr>
          <p:cNvSpPr/>
          <p:nvPr/>
        </p:nvSpPr>
        <p:spPr>
          <a:xfrm>
            <a:off x="728292" y="366139"/>
            <a:ext cx="6329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222222"/>
                </a:solidFill>
                <a:latin typeface="+mj-lt"/>
              </a:rPr>
              <a:t>Cilj planiranih aktivnosti je podizanje svijesti učenika o opasnostima diskriminacije, predrasuda i nesnošljivosti.</a:t>
            </a:r>
          </a:p>
          <a:p>
            <a:r>
              <a:rPr lang="hr-HR" sz="2800" b="1" dirty="0">
                <a:solidFill>
                  <a:srgbClr val="222222"/>
                </a:solidFill>
                <a:latin typeface="+mj-lt"/>
              </a:rPr>
              <a:t>Ispod teksta vidjet će te link za online </a:t>
            </a:r>
            <a:r>
              <a:rPr lang="hr-HR" sz="2800" b="1" dirty="0" err="1">
                <a:solidFill>
                  <a:srgbClr val="222222"/>
                </a:solidFill>
                <a:latin typeface="+mj-lt"/>
              </a:rPr>
              <a:t>crocus</a:t>
            </a:r>
            <a:r>
              <a:rPr lang="hr-HR" sz="2800" b="1" dirty="0">
                <a:solidFill>
                  <a:srgbClr val="22222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rgbClr val="222222"/>
                </a:solidFill>
                <a:latin typeface="+mj-lt"/>
              </a:rPr>
              <a:t>club</a:t>
            </a:r>
            <a:r>
              <a:rPr lang="hr-HR" sz="2800" b="1" dirty="0">
                <a:solidFill>
                  <a:srgbClr val="222222"/>
                </a:solidFill>
                <a:latin typeface="+mj-lt"/>
              </a:rPr>
              <a:t> za one koji se žele pridružiti ili se zanimaju za ovaj projekt.</a:t>
            </a:r>
            <a:endParaRPr lang="hr-HR" sz="2800" b="1" dirty="0"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E88A8C3-5E14-4B50-AEEF-730396BE1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262" y="3294655"/>
            <a:ext cx="4432176" cy="3322608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222EB39C-694D-4140-9C62-FAB5037CFE91}"/>
              </a:ext>
            </a:extLst>
          </p:cNvPr>
          <p:cNvSpPr/>
          <p:nvPr/>
        </p:nvSpPr>
        <p:spPr>
          <a:xfrm>
            <a:off x="728292" y="5660833"/>
            <a:ext cx="56751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700" dirty="0">
                <a:solidFill>
                  <a:prstClr val="black"/>
                </a:solidFill>
              </a:rPr>
              <a:t>https://www.crocus.co.uk/crocus-club/</a:t>
            </a:r>
          </a:p>
        </p:txBody>
      </p:sp>
    </p:spTree>
    <p:extLst>
      <p:ext uri="{BB962C8B-B14F-4D97-AF65-F5344CB8AC3E}">
        <p14:creationId xmlns:p14="http://schemas.microsoft.com/office/powerpoint/2010/main" val="222227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48F71-2A1F-4AF2-AD3F-591EA19C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Učenici 8.r OŠ „Dr. Stjepan </a:t>
            </a:r>
            <a:r>
              <a:rPr lang="hr-HR" dirty="0" err="1"/>
              <a:t>Ilijašević</a:t>
            </a:r>
            <a:r>
              <a:rPr lang="hr-HR" dirty="0"/>
              <a:t>” u Oriovcu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1F3DF2D-CF3F-43A9-8B09-7A5B0F7C2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30" y="2188030"/>
            <a:ext cx="4835370" cy="3626528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68A823E-1375-43A4-A57A-D6A1F684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953" y="2202775"/>
            <a:ext cx="4815711" cy="36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964E08-4CDA-40C1-80B2-82753AA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8.k razreda PŠ u Slavonskom </a:t>
            </a:r>
            <a:r>
              <a:rPr lang="hr-HR" dirty="0" err="1"/>
              <a:t>Kobašu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6ABB843-FD44-42B5-AA7D-AAA02BE44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79720"/>
            <a:ext cx="4914530" cy="41972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4913CFE-D58C-4A5F-97C6-A33DA6927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060" y="1979720"/>
            <a:ext cx="4726312" cy="41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84C6840-65EC-45F3-B86D-9D9D59882058}"/>
              </a:ext>
            </a:extLst>
          </p:cNvPr>
          <p:cNvSpPr txBox="1"/>
          <p:nvPr/>
        </p:nvSpPr>
        <p:spPr>
          <a:xfrm>
            <a:off x="755374" y="662609"/>
            <a:ext cx="10310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Jako je važno da nikada ne zaboravimo ovo užasno razdoblje europske povijesti od 1933. do 1945. </a:t>
            </a:r>
            <a:r>
              <a:rPr lang="hr-HR" sz="2800" b="1" err="1"/>
              <a:t>godine</a:t>
            </a:r>
            <a:r>
              <a:rPr lang="hr-HR" sz="2800" b="1"/>
              <a:t>. Moramo </a:t>
            </a:r>
            <a:r>
              <a:rPr lang="hr-HR" sz="2800" b="1" dirty="0"/>
              <a:t>se pobrinuti da ne dozvolimo niti jednoj osobi ili skupini ljudi da ubija druge ili im naudi zato što im se ne sviđaju ili zato što se ne slažu s njihovim stavovima.</a:t>
            </a:r>
          </a:p>
        </p:txBody>
      </p:sp>
    </p:spTree>
    <p:extLst>
      <p:ext uri="{BB962C8B-B14F-4D97-AF65-F5344CB8AC3E}">
        <p14:creationId xmlns:p14="http://schemas.microsoft.com/office/powerpoint/2010/main" val="3275440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396</Words>
  <Application>Microsoft Office PowerPoint</Application>
  <PresentationFormat>Široki zaslon</PresentationFormat>
  <Paragraphs>19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Projekt Šafran</vt:lpstr>
      <vt:lpstr>Nešto o projektu Šafran</vt:lpstr>
      <vt:lpstr>PowerPoint prezentacija</vt:lpstr>
      <vt:lpstr>PowerPoint prezentacija</vt:lpstr>
      <vt:lpstr>PowerPoint prezentacija</vt:lpstr>
      <vt:lpstr>Učenici 8.r OŠ „Dr. Stjepan Ilijašević” u Oriovcu</vt:lpstr>
      <vt:lpstr>Učenici 8.k razreda PŠ u Slavonskom Kobašu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Šafran</dc:title>
  <dc:creator>admin</dc:creator>
  <cp:lastModifiedBy>Ivan Pehar</cp:lastModifiedBy>
  <cp:revision>18</cp:revision>
  <dcterms:modified xsi:type="dcterms:W3CDTF">2018-12-16T18:12:14Z</dcterms:modified>
</cp:coreProperties>
</file>